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0" d="100"/>
          <a:sy n="80" d="100"/>
        </p:scale>
        <p:origin x="-888" y="-29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7839D1-D5AA-44AA-8415-69B1028FDCCD}" type="datetimeFigureOut">
              <a:rPr lang="en-GB" smtClean="0"/>
              <a:t>11/09/2016</a:t>
            </a:fld>
            <a:endParaRPr lang="en-GB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8FCD1D-D40F-4E3F-9D37-AE349FDE0B88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10120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8600"/>
            <a:ext cx="7772400" cy="4571999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8800" spc="-80" baseline="0">
                <a:solidFill>
                  <a:schemeClr val="tx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800600"/>
            <a:ext cx="6858000" cy="914400"/>
          </a:xfrm>
        </p:spPr>
        <p:txBody>
          <a:bodyPr/>
          <a:lstStyle>
            <a:lvl1pPr marL="0" indent="0" algn="l">
              <a:buNone/>
              <a:defRPr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FB81-10C4-4889-BB3B-AF112FF83223}" type="datetime1">
              <a:rPr lang="en-GB" smtClean="0"/>
              <a:t>11/09/2016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52F87BB-8DC9-43A7-8320-75B58D018AF4}" type="slidenum">
              <a:rPr lang="en-GB" smtClean="0"/>
              <a:t>‹N°›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EB4B2-6F95-42A1-88C8-59EAE6424C17}" type="datetime1">
              <a:rPr lang="en-GB" smtClean="0"/>
              <a:t>11/09/2016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F87BB-8DC9-43A7-8320-75B58D018AF4}" type="slidenum">
              <a:rPr lang="en-GB" smtClean="0"/>
              <a:t>‹N°›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A4DBB-C78D-481D-81A2-60EE85974CD4}" type="datetime1">
              <a:rPr lang="en-GB" smtClean="0"/>
              <a:t>11/09/2016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F87BB-8DC9-43A7-8320-75B58D018AF4}" type="slidenum">
              <a:rPr lang="en-GB" smtClean="0"/>
              <a:t>‹N°›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DCDF3-1991-44F5-854A-326D805C95F7}" type="datetime1">
              <a:rPr lang="en-GB" smtClean="0"/>
              <a:t>11/09/2016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F87BB-8DC9-43A7-8320-75B58D018AF4}" type="slidenum">
              <a:rPr lang="en-GB" smtClean="0"/>
              <a:t>‹N°›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47800"/>
            <a:ext cx="7772400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28601"/>
            <a:ext cx="7772400" cy="10668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3936DA-B2EF-4328-ACE9-84650AFE35A6}" type="datetime1">
              <a:rPr lang="en-GB" smtClean="0"/>
              <a:t>11/09/2016</a:t>
            </a:fld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2F87BB-8DC9-43A7-8320-75B58D018AF4}" type="slidenum">
              <a:rPr lang="en-GB" smtClean="0"/>
              <a:t>‹N°›</a:t>
            </a:fld>
            <a:endParaRPr lang="en-GB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3068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016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C31CE-B616-4F36-8F40-8A7BDE0EC397}" type="datetime1">
              <a:rPr lang="en-GB" smtClean="0"/>
              <a:t>11/09/2016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F87BB-8DC9-43A7-8320-75B58D018AF4}" type="slidenum">
              <a:rPr lang="en-GB" smtClean="0"/>
              <a:t>‹N°›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7632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7632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3208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fr-FR" smtClean="0"/>
              <a:t>Modifiez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3208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785CE-4E81-48AA-A27A-177A2C99213E}" type="datetime1">
              <a:rPr lang="en-GB" smtClean="0"/>
              <a:t>11/09/2016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F87BB-8DC9-43A7-8320-75B58D018AF4}" type="slidenum">
              <a:rPr lang="en-GB" smtClean="0"/>
              <a:t>‹N°›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E2B97D-65F2-4235-8D70-03691A8C27A2}" type="datetime1">
              <a:rPr lang="en-GB" smtClean="0"/>
              <a:t>11/09/2016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F87BB-8DC9-43A7-8320-75B58D018AF4}" type="slidenum">
              <a:rPr lang="en-GB" smtClean="0"/>
              <a:t>‹N°›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4C0625-09CC-468A-B2CB-3D12859D75EC}" type="datetime1">
              <a:rPr lang="en-GB" smtClean="0"/>
              <a:t>11/09/2016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F87BB-8DC9-43A7-8320-75B58D018AF4}" type="slidenum">
              <a:rPr lang="en-GB" smtClean="0"/>
              <a:t>‹N°›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C3E4E-ED67-4D68-BD1D-2333E179D4F3}" type="datetime1">
              <a:rPr lang="en-GB" smtClean="0"/>
              <a:t>11/09/2016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F87BB-8DC9-43A7-8320-75B58D018AF4}" type="slidenum">
              <a:rPr lang="en-GB" smtClean="0"/>
              <a:t>‹N°›</a:t>
            </a:fld>
            <a:endParaRPr lang="en-GB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9000877" cy="484632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Cliquez sur l'icône pour ajouter une image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715000"/>
            <a:ext cx="8153400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C1D7C0-F99E-47CA-AC92-53E97F3558C1}" type="datetime1">
              <a:rPr lang="en-GB" smtClean="0"/>
              <a:t>11/09/2016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52F87BB-8DC9-43A7-8320-75B58D018AF4}" type="slidenum">
              <a:rPr lang="en-GB" smtClean="0"/>
              <a:t>‹N°›</a:t>
            </a:fld>
            <a:endParaRPr lang="en-GB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4953000"/>
            <a:ext cx="8153400" cy="762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57912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7620000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A9708FD0-0BE9-4793-89EA-73AD05C4C8E1}" type="datetime1">
              <a:rPr lang="en-GB" smtClean="0"/>
              <a:t>11/09/2016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 b="1">
                <a:solidFill>
                  <a:schemeClr val="tx2"/>
                </a:solidFill>
              </a:defRPr>
            </a:lvl1pPr>
          </a:lstStyle>
          <a:p>
            <a:fld id="{452F87BB-8DC9-43A7-8320-75B58D018AF4}" type="slidenum">
              <a:rPr lang="en-GB" smtClean="0"/>
              <a:t>‹N°›</a:t>
            </a:fld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9001124" y="0"/>
            <a:ext cx="142876" cy="1371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001124" y="1371600"/>
            <a:ext cx="142876" cy="5486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 cap="all" spc="-6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../0-doc/1-created/vid_sub.mp4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../0-doc/1-created/vid_aton.mp4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jpeg"/><Relationship Id="rId4" Type="http://schemas.openxmlformats.org/officeDocument/2006/relationships/image" Target="../media/image30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980728"/>
            <a:ext cx="7772400" cy="2619723"/>
          </a:xfrm>
        </p:spPr>
        <p:txBody>
          <a:bodyPr>
            <a:normAutofit fontScale="90000"/>
          </a:bodyPr>
          <a:lstStyle/>
          <a:p>
            <a:pPr algn="ctr"/>
            <a:r>
              <a:rPr lang="fr-FR" sz="4000" dirty="0"/>
              <a:t>Développement d’applications Android en réalité augmentée pour atténuer les risques liés aux </a:t>
            </a:r>
            <a:r>
              <a:rPr lang="fr-FR" sz="4000" dirty="0" smtClean="0"/>
              <a:t>séismes:</a:t>
            </a:r>
            <a:r>
              <a:rPr lang="en-GB" dirty="0"/>
              <a:t/>
            </a:r>
            <a:br>
              <a:rPr lang="en-GB" dirty="0"/>
            </a:br>
            <a:endParaRPr lang="en-GB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3140967"/>
            <a:ext cx="2016224" cy="3024337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4884" y="3333294"/>
            <a:ext cx="3959524" cy="2639682"/>
          </a:xfrm>
          <a:prstGeom prst="rect">
            <a:avLst/>
          </a:prstGeom>
        </p:spPr>
      </p:pic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676456" y="6453336"/>
            <a:ext cx="360040" cy="365125"/>
          </a:xfrm>
        </p:spPr>
        <p:txBody>
          <a:bodyPr/>
          <a:lstStyle/>
          <a:p>
            <a:fld id="{452F87BB-8DC9-43A7-8320-75B58D018AF4}" type="slidenum">
              <a:rPr lang="en-GB" smtClean="0"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40501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SUB : </a:t>
            </a:r>
            <a:r>
              <a:rPr lang="fr-FR" dirty="0" smtClean="0"/>
              <a:t>FONCTIONNEMENT :</a:t>
            </a:r>
            <a:endParaRPr lang="en-GB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Afficher l’emprise des bâtiments 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 smtClean="0"/>
              <a:t>Les emprises sont des polygones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 smtClean="0"/>
              <a:t>Projection perspectives sur les côtés du polygone</a:t>
            </a:r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8460432" y="6453336"/>
            <a:ext cx="576063" cy="365125"/>
          </a:xfrm>
        </p:spPr>
        <p:txBody>
          <a:bodyPr/>
          <a:lstStyle/>
          <a:p>
            <a:fld id="{452F87BB-8DC9-43A7-8320-75B58D018AF4}" type="slidenum">
              <a:rPr lang="en-GB" smtClean="0">
                <a:solidFill>
                  <a:schemeClr val="tx1"/>
                </a:solidFill>
              </a:rPr>
              <a:t>10</a:t>
            </a:fld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9005" y="3140968"/>
            <a:ext cx="5551307" cy="3469567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8264" y="-3381"/>
            <a:ext cx="2016224" cy="1344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679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SUB : </a:t>
            </a:r>
            <a:r>
              <a:rPr lang="fr-FR" dirty="0" smtClean="0"/>
              <a:t>FONCTIONNEMENT :</a:t>
            </a:r>
            <a:endParaRPr lang="en-GB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Afficher les informations sur le sous-sol 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 smtClean="0"/>
              <a:t>Polygone trop grand à dessiner : juste une intersection avec une zone-tampon autour de l’utilisateur est affiché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8460432" y="6453336"/>
            <a:ext cx="576063" cy="365125"/>
          </a:xfrm>
        </p:spPr>
        <p:txBody>
          <a:bodyPr/>
          <a:lstStyle/>
          <a:p>
            <a:fld id="{452F87BB-8DC9-43A7-8320-75B58D018AF4}" type="slidenum">
              <a:rPr lang="en-GB" smtClean="0">
                <a:solidFill>
                  <a:schemeClr val="tx1"/>
                </a:solidFill>
              </a:rPr>
              <a:t>11</a:t>
            </a:fld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9005" y="3140968"/>
            <a:ext cx="5551307" cy="3469566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8264" y="-3381"/>
            <a:ext cx="2016224" cy="1344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590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SUB : </a:t>
            </a:r>
            <a:r>
              <a:rPr lang="fr-FR" dirty="0" smtClean="0"/>
              <a:t>FONCTIONNEMENT :</a:t>
            </a:r>
            <a:endParaRPr lang="en-GB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Afficher les lignes de failles 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 smtClean="0"/>
              <a:t>Même méthodes que pour le sous-sol (sauf que ce sont des lignes polygonales)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 smtClean="0"/>
              <a:t>Affichage de la distance à l’utilisateur et aux </a:t>
            </a:r>
            <a:r>
              <a:rPr lang="fr-FR" dirty="0" err="1" smtClean="0"/>
              <a:t>POIs</a:t>
            </a:r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8460432" y="6453336"/>
            <a:ext cx="576063" cy="365125"/>
          </a:xfrm>
        </p:spPr>
        <p:txBody>
          <a:bodyPr/>
          <a:lstStyle/>
          <a:p>
            <a:fld id="{452F87BB-8DC9-43A7-8320-75B58D018AF4}" type="slidenum">
              <a:rPr lang="en-GB" smtClean="0">
                <a:solidFill>
                  <a:schemeClr val="tx1"/>
                </a:solidFill>
              </a:rPr>
              <a:t>12</a:t>
            </a:fld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3" y="3429000"/>
            <a:ext cx="5184575" cy="3240360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569" b="90009"/>
          <a:stretch/>
        </p:blipFill>
        <p:spPr>
          <a:xfrm>
            <a:off x="141389" y="3345452"/>
            <a:ext cx="8595207" cy="1707523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17" t="15667" r="23958" b="45500"/>
          <a:stretch/>
        </p:blipFill>
        <p:spPr>
          <a:xfrm>
            <a:off x="231548" y="2249121"/>
            <a:ext cx="8536883" cy="3900184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259632" y="4365104"/>
            <a:ext cx="3456384" cy="360040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8264" y="-3381"/>
            <a:ext cx="2016224" cy="1344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926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SUB : </a:t>
            </a:r>
            <a:r>
              <a:rPr lang="fr-FR" dirty="0" smtClean="0"/>
              <a:t>Démonstration :</a:t>
            </a:r>
            <a:endParaRPr lang="en-GB" dirty="0"/>
          </a:p>
        </p:txBody>
      </p:sp>
      <p:pic>
        <p:nvPicPr>
          <p:cNvPr id="7" name="Espace réservé du contenu 6">
            <a:hlinkClick r:id="rId2" action="ppaction://hlinkfile"/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28" y="1752600"/>
            <a:ext cx="6560344" cy="4373563"/>
          </a:xfr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8460432" y="6453336"/>
            <a:ext cx="576063" cy="365125"/>
          </a:xfrm>
        </p:spPr>
        <p:txBody>
          <a:bodyPr/>
          <a:lstStyle/>
          <a:p>
            <a:fld id="{452F87BB-8DC9-43A7-8320-75B58D018AF4}" type="slidenum">
              <a:rPr lang="en-GB" smtClean="0">
                <a:solidFill>
                  <a:schemeClr val="tx1"/>
                </a:solidFill>
              </a:rPr>
              <a:t>13</a:t>
            </a:fld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8264" y="-3381"/>
            <a:ext cx="2016224" cy="1344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244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5915000" cy="1371600"/>
          </a:xfrm>
        </p:spPr>
        <p:txBody>
          <a:bodyPr>
            <a:normAutofit/>
          </a:bodyPr>
          <a:lstStyle/>
          <a:p>
            <a:pPr marL="457200" indent="-457200"/>
            <a:r>
              <a:rPr lang="fr-FR" dirty="0" smtClean="0"/>
              <a:t>Deuxième application : </a:t>
            </a:r>
            <a:r>
              <a:rPr lang="fr-FR" dirty="0" err="1" smtClean="0"/>
              <a:t>aton</a:t>
            </a:r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460433" y="6453336"/>
            <a:ext cx="576064" cy="351815"/>
          </a:xfrm>
        </p:spPr>
        <p:txBody>
          <a:bodyPr/>
          <a:lstStyle/>
          <a:p>
            <a:fld id="{452F87BB-8DC9-43A7-8320-75B58D018AF4}" type="slidenum">
              <a:rPr lang="en-GB" smtClean="0">
                <a:solidFill>
                  <a:schemeClr val="tx1"/>
                </a:solidFill>
              </a:rPr>
              <a:t>14</a:t>
            </a:fld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800" y="1700808"/>
            <a:ext cx="3312368" cy="4968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858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ATON </a:t>
            </a:r>
            <a:r>
              <a:rPr lang="fr-FR" dirty="0"/>
              <a:t>: 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>Contexte :</a:t>
            </a:r>
            <a:endParaRPr lang="en-GB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 smtClean="0"/>
              <a:t>Les blessures liées aux séismes sont souvent dues à des objets placées en hauteur qui tombent sur les gens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 smtClean="0"/>
              <a:t>Utilisation du projet Tango de Google : une technologie récente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 smtClean="0"/>
              <a:t>Pas de données en entrée : création et traitement des nuages de points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8460432" y="6453336"/>
            <a:ext cx="576063" cy="365125"/>
          </a:xfrm>
        </p:spPr>
        <p:txBody>
          <a:bodyPr/>
          <a:lstStyle/>
          <a:p>
            <a:fld id="{452F87BB-8DC9-43A7-8320-75B58D018AF4}" type="slidenum">
              <a:rPr lang="en-GB" smtClean="0">
                <a:solidFill>
                  <a:schemeClr val="tx1"/>
                </a:solidFill>
              </a:rPr>
              <a:t>15</a:t>
            </a:fld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8384" y="4986"/>
            <a:ext cx="932053" cy="1398080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3848" y="3789040"/>
            <a:ext cx="4176464" cy="2749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759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ATON </a:t>
            </a:r>
            <a:r>
              <a:rPr lang="fr-FR" dirty="0"/>
              <a:t>: 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dirty="0"/>
              <a:t>FONCTIONNEMENT :</a:t>
            </a:r>
            <a:endParaRPr lang="en-GB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696" y="1700808"/>
            <a:ext cx="5112568" cy="4769552"/>
          </a:xfr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8460432" y="6453336"/>
            <a:ext cx="576063" cy="365125"/>
          </a:xfrm>
        </p:spPr>
        <p:txBody>
          <a:bodyPr/>
          <a:lstStyle/>
          <a:p>
            <a:fld id="{452F87BB-8DC9-43A7-8320-75B58D018AF4}" type="slidenum">
              <a:rPr lang="en-GB" smtClean="0">
                <a:solidFill>
                  <a:schemeClr val="tx1"/>
                </a:solidFill>
              </a:rPr>
              <a:t>16</a:t>
            </a:fld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8384" y="4986"/>
            <a:ext cx="932053" cy="1398080"/>
          </a:xfrm>
          <a:prstGeom prst="rect">
            <a:avLst/>
          </a:prstGeom>
        </p:spPr>
      </p:pic>
      <p:pic>
        <p:nvPicPr>
          <p:cNvPr id="9" name="Espace réservé du contenu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45"/>
          <a:stretch/>
        </p:blipFill>
        <p:spPr>
          <a:xfrm>
            <a:off x="2245246" y="5011"/>
            <a:ext cx="4608512" cy="6649642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1" y="1820164"/>
            <a:ext cx="8960437" cy="2976988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339752" y="332656"/>
            <a:ext cx="4514006" cy="2997176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6130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ATON </a:t>
            </a:r>
            <a:r>
              <a:rPr lang="fr-FR" dirty="0"/>
              <a:t>: 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dirty="0"/>
              <a:t>FONCTIONNEMENT :</a:t>
            </a:r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8460432" y="6453336"/>
            <a:ext cx="576063" cy="365125"/>
          </a:xfrm>
        </p:spPr>
        <p:txBody>
          <a:bodyPr/>
          <a:lstStyle/>
          <a:p>
            <a:fld id="{452F87BB-8DC9-43A7-8320-75B58D018AF4}" type="slidenum">
              <a:rPr lang="en-GB" smtClean="0">
                <a:solidFill>
                  <a:schemeClr val="tx1"/>
                </a:solidFill>
              </a:rPr>
              <a:t>17</a:t>
            </a:fld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8384" y="4986"/>
            <a:ext cx="932053" cy="1398080"/>
          </a:xfrm>
          <a:prstGeom prst="rect">
            <a:avLst/>
          </a:prstGeom>
        </p:spPr>
      </p:pic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Capturer un nuage de points 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 smtClean="0"/>
              <a:t>Utilisation du capteur de profondeur 3D du projet Tango </a:t>
            </a:r>
          </a:p>
          <a:p>
            <a:endParaRPr lang="en-GB" dirty="0"/>
          </a:p>
        </p:txBody>
      </p:sp>
      <p:pic>
        <p:nvPicPr>
          <p:cNvPr id="10" name="Image 9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808" y="2547709"/>
            <a:ext cx="3168352" cy="3617595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539552" y="6381328"/>
            <a:ext cx="74168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0" i="1" dirty="0" smtClean="0"/>
              <a:t>Source : https://developers.google.com/tango/hardware/tablet</a:t>
            </a:r>
            <a:endParaRPr lang="en-GB" b="0" i="1" dirty="0" smtClean="0"/>
          </a:p>
          <a:p>
            <a:endParaRPr lang="en-GB" dirty="0"/>
          </a:p>
        </p:txBody>
      </p:sp>
      <p:pic>
        <p:nvPicPr>
          <p:cNvPr id="11" name="Image 10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/>
          <a:stretch/>
        </p:blipFill>
        <p:spPr>
          <a:xfrm>
            <a:off x="1187624" y="2547710"/>
            <a:ext cx="6516724" cy="3732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376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ATON </a:t>
            </a:r>
            <a:r>
              <a:rPr lang="fr-FR" dirty="0"/>
              <a:t>: 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dirty="0"/>
              <a:t>FONCTIONNEMENT :</a:t>
            </a:r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8460432" y="6453336"/>
            <a:ext cx="576063" cy="365125"/>
          </a:xfrm>
        </p:spPr>
        <p:txBody>
          <a:bodyPr/>
          <a:lstStyle/>
          <a:p>
            <a:fld id="{452F87BB-8DC9-43A7-8320-75B58D018AF4}" type="slidenum">
              <a:rPr lang="en-GB" smtClean="0">
                <a:solidFill>
                  <a:schemeClr val="tx1"/>
                </a:solidFill>
              </a:rPr>
              <a:t>18</a:t>
            </a:fld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8384" y="4986"/>
            <a:ext cx="932053" cy="1398080"/>
          </a:xfrm>
          <a:prstGeom prst="rect">
            <a:avLst/>
          </a:prstGeom>
        </p:spPr>
      </p:pic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Capturer un nuage de points 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 smtClean="0"/>
              <a:t>Précision : 3-5 cm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3140968"/>
            <a:ext cx="3764191" cy="2491133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9692" y="3147980"/>
            <a:ext cx="4276764" cy="2484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503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ATON </a:t>
            </a:r>
            <a:r>
              <a:rPr lang="fr-FR" dirty="0"/>
              <a:t>: 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dirty="0"/>
              <a:t>FONCTIONNEMENT :</a:t>
            </a:r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8460432" y="6453336"/>
            <a:ext cx="576063" cy="365125"/>
          </a:xfrm>
        </p:spPr>
        <p:txBody>
          <a:bodyPr/>
          <a:lstStyle/>
          <a:p>
            <a:fld id="{452F87BB-8DC9-43A7-8320-75B58D018AF4}" type="slidenum">
              <a:rPr lang="en-GB" smtClean="0">
                <a:solidFill>
                  <a:schemeClr val="tx1"/>
                </a:solidFill>
              </a:rPr>
              <a:t>19</a:t>
            </a:fld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8384" y="4986"/>
            <a:ext cx="932053" cy="1398080"/>
          </a:xfrm>
          <a:prstGeom prst="rect">
            <a:avLst/>
          </a:prstGeom>
        </p:spPr>
      </p:pic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Exporter un nuage de points 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 smtClean="0"/>
              <a:t>Sur la mémoire interne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 smtClean="0"/>
              <a:t>Par mail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6" y="3068960"/>
            <a:ext cx="5688632" cy="3555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478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INTRODUCTION :</a:t>
            </a:r>
            <a:endParaRPr lang="en-GB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 smtClean="0"/>
              <a:t>Stage effectué à l’université d’Ottawa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 smtClean="0"/>
              <a:t>Maître de stage : </a:t>
            </a:r>
            <a:r>
              <a:rPr lang="fr-FR" dirty="0"/>
              <a:t>Dr. Michael SAWADA</a:t>
            </a:r>
            <a:endParaRPr lang="fr-FR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/>
              <a:t>Professeur référent : </a:t>
            </a:r>
            <a:r>
              <a:rPr lang="fr-FR" dirty="0" smtClean="0"/>
              <a:t>Mr. Hervé QUINQUENEL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 smtClean="0"/>
              <a:t>Pays sismiquement actif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 smtClean="0"/>
              <a:t>Attendus des tremblements de terre de </a:t>
            </a:r>
            <a:r>
              <a:rPr lang="fr-FR" dirty="0"/>
              <a:t>magnitude 5,5, et un </a:t>
            </a:r>
            <a:r>
              <a:rPr lang="fr-FR" dirty="0" smtClean="0"/>
              <a:t>de </a:t>
            </a:r>
            <a:r>
              <a:rPr lang="fr-FR" dirty="0"/>
              <a:t>magnitude </a:t>
            </a:r>
            <a:r>
              <a:rPr lang="fr-FR" dirty="0" smtClean="0"/>
              <a:t>7,6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 smtClean="0"/>
              <a:t>But : </a:t>
            </a:r>
            <a:r>
              <a:rPr lang="fr-FR" dirty="0"/>
              <a:t>anticiper </a:t>
            </a:r>
            <a:r>
              <a:rPr lang="fr-FR" dirty="0" smtClean="0"/>
              <a:t>et atténuer les </a:t>
            </a:r>
            <a:r>
              <a:rPr lang="fr-FR" dirty="0"/>
              <a:t>risques liés aux séismes</a:t>
            </a:r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8665651" y="6453336"/>
            <a:ext cx="478349" cy="365125"/>
          </a:xfrm>
        </p:spPr>
        <p:txBody>
          <a:bodyPr/>
          <a:lstStyle/>
          <a:p>
            <a:fld id="{452F87BB-8DC9-43A7-8320-75B58D018AF4}" type="slidenum">
              <a:rPr lang="en-GB" smtClean="0">
                <a:solidFill>
                  <a:schemeClr val="tx1"/>
                </a:solidFill>
              </a:rPr>
              <a:t>2</a:t>
            </a:fld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160" y="836712"/>
            <a:ext cx="1944216" cy="1646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054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ATON </a:t>
            </a:r>
            <a:r>
              <a:rPr lang="fr-FR" dirty="0"/>
              <a:t>: 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dirty="0"/>
              <a:t>FONCTIONNEMENT :</a:t>
            </a:r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8460432" y="6453336"/>
            <a:ext cx="576063" cy="365125"/>
          </a:xfrm>
        </p:spPr>
        <p:txBody>
          <a:bodyPr/>
          <a:lstStyle/>
          <a:p>
            <a:fld id="{452F87BB-8DC9-43A7-8320-75B58D018AF4}" type="slidenum">
              <a:rPr lang="en-GB" smtClean="0">
                <a:solidFill>
                  <a:schemeClr val="tx1"/>
                </a:solidFill>
              </a:rPr>
              <a:t>20</a:t>
            </a:fld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8384" y="4986"/>
            <a:ext cx="932053" cy="1398080"/>
          </a:xfrm>
          <a:prstGeom prst="rect">
            <a:avLst/>
          </a:prstGeom>
        </p:spPr>
      </p:pic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Calculer le volume de la pièce 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 smtClean="0"/>
              <a:t>Détection du plafond et du sol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 smtClean="0"/>
              <a:t>Calcul du volume de l’enveloppe convexe du plafond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570" y="3356992"/>
            <a:ext cx="7560840" cy="2955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160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ATON </a:t>
            </a:r>
            <a:r>
              <a:rPr lang="fr-FR" dirty="0"/>
              <a:t>: 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dirty="0"/>
              <a:t>FONCTIONNEMENT :</a:t>
            </a:r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8460432" y="6453336"/>
            <a:ext cx="576063" cy="365125"/>
          </a:xfrm>
        </p:spPr>
        <p:txBody>
          <a:bodyPr/>
          <a:lstStyle/>
          <a:p>
            <a:fld id="{452F87BB-8DC9-43A7-8320-75B58D018AF4}" type="slidenum">
              <a:rPr lang="en-GB" smtClean="0">
                <a:solidFill>
                  <a:schemeClr val="tx1"/>
                </a:solidFill>
              </a:rPr>
              <a:t>21</a:t>
            </a:fld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8384" y="4986"/>
            <a:ext cx="932053" cy="1398080"/>
          </a:xfrm>
          <a:prstGeom prst="rect">
            <a:avLst/>
          </a:prstGeom>
        </p:spPr>
      </p:pic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Calculer le volume de la pièce 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 smtClean="0"/>
              <a:t>Calcul de la hauteur de la pièce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 smtClean="0"/>
              <a:t>Calcul du volume de la pièce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3212976"/>
            <a:ext cx="5487010" cy="3429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994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ATON </a:t>
            </a:r>
            <a:r>
              <a:rPr lang="fr-FR" dirty="0"/>
              <a:t>: 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dirty="0"/>
              <a:t>FONCTIONNEMENT :</a:t>
            </a:r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8460432" y="6453336"/>
            <a:ext cx="576063" cy="365125"/>
          </a:xfrm>
        </p:spPr>
        <p:txBody>
          <a:bodyPr/>
          <a:lstStyle/>
          <a:p>
            <a:fld id="{452F87BB-8DC9-43A7-8320-75B58D018AF4}" type="slidenum">
              <a:rPr lang="en-GB" smtClean="0">
                <a:solidFill>
                  <a:schemeClr val="tx1"/>
                </a:solidFill>
              </a:rPr>
              <a:t>22</a:t>
            </a:fld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8384" y="4986"/>
            <a:ext cx="932053" cy="1398080"/>
          </a:xfrm>
          <a:prstGeom prst="rect">
            <a:avLst/>
          </a:prstGeom>
        </p:spPr>
      </p:pic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752600"/>
            <a:ext cx="7620000" cy="4556720"/>
          </a:xfrm>
        </p:spPr>
        <p:txBody>
          <a:bodyPr/>
          <a:lstStyle/>
          <a:p>
            <a:r>
              <a:rPr lang="fr-FR" dirty="0" smtClean="0"/>
              <a:t>Calculer le volume de la pièce 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 smtClean="0"/>
              <a:t>Résultats non qualifiés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 smtClean="0"/>
              <a:t>Hauteur non exacte, le volume n’est que approximé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dirty="0"/>
          </a:p>
          <a:p>
            <a:endParaRPr lang="fr-FR" dirty="0" smtClean="0"/>
          </a:p>
          <a:p>
            <a:endParaRPr lang="en-GB" dirty="0"/>
          </a:p>
        </p:txBody>
      </p:sp>
      <p:cxnSp>
        <p:nvCxnSpPr>
          <p:cNvPr id="8" name="Connecteur droit 7"/>
          <p:cNvCxnSpPr/>
          <p:nvPr/>
        </p:nvCxnSpPr>
        <p:spPr>
          <a:xfrm>
            <a:off x="1331640" y="4005064"/>
            <a:ext cx="604867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/>
          <p:cNvCxnSpPr/>
          <p:nvPr/>
        </p:nvCxnSpPr>
        <p:spPr>
          <a:xfrm>
            <a:off x="1331640" y="5517232"/>
            <a:ext cx="604867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rganigramme : Connecteur 11"/>
          <p:cNvSpPr/>
          <p:nvPr/>
        </p:nvSpPr>
        <p:spPr>
          <a:xfrm flipH="1">
            <a:off x="4237112" y="4437112"/>
            <a:ext cx="118864" cy="9716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Organigramme : Connecteur 12"/>
          <p:cNvSpPr/>
          <p:nvPr/>
        </p:nvSpPr>
        <p:spPr>
          <a:xfrm flipH="1">
            <a:off x="3972719" y="4659399"/>
            <a:ext cx="118864" cy="9716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Organigramme : Connecteur 13"/>
          <p:cNvSpPr/>
          <p:nvPr/>
        </p:nvSpPr>
        <p:spPr>
          <a:xfrm flipH="1">
            <a:off x="3995936" y="4437112"/>
            <a:ext cx="118864" cy="9716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Organigramme : Connecteur 14"/>
          <p:cNvSpPr/>
          <p:nvPr/>
        </p:nvSpPr>
        <p:spPr>
          <a:xfrm flipH="1">
            <a:off x="4237112" y="4699992"/>
            <a:ext cx="118864" cy="9716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Organigramme : Connecteur 15"/>
          <p:cNvSpPr/>
          <p:nvPr/>
        </p:nvSpPr>
        <p:spPr>
          <a:xfrm flipH="1">
            <a:off x="4572000" y="4437112"/>
            <a:ext cx="118864" cy="9716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Organigramme : Connecteur 16"/>
          <p:cNvSpPr/>
          <p:nvPr/>
        </p:nvSpPr>
        <p:spPr>
          <a:xfrm flipH="1">
            <a:off x="4389512" y="4589512"/>
            <a:ext cx="118864" cy="9716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Organigramme : Connecteur 17"/>
          <p:cNvSpPr/>
          <p:nvPr/>
        </p:nvSpPr>
        <p:spPr>
          <a:xfrm flipH="1">
            <a:off x="4125119" y="4811799"/>
            <a:ext cx="118864" cy="9716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Organigramme : Connecteur 18"/>
          <p:cNvSpPr/>
          <p:nvPr/>
        </p:nvSpPr>
        <p:spPr>
          <a:xfrm flipH="1">
            <a:off x="4499992" y="4725144"/>
            <a:ext cx="128389" cy="106313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Organigramme : Connecteur 19"/>
          <p:cNvSpPr/>
          <p:nvPr/>
        </p:nvSpPr>
        <p:spPr>
          <a:xfrm flipH="1">
            <a:off x="4389512" y="4852392"/>
            <a:ext cx="118864" cy="9716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Organigramme : Connecteur 20"/>
          <p:cNvSpPr/>
          <p:nvPr/>
        </p:nvSpPr>
        <p:spPr>
          <a:xfrm flipH="1">
            <a:off x="4724400" y="4589512"/>
            <a:ext cx="118864" cy="9716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Organigramme : Connecteur 21"/>
          <p:cNvSpPr/>
          <p:nvPr/>
        </p:nvSpPr>
        <p:spPr>
          <a:xfrm flipH="1">
            <a:off x="5025008" y="4437112"/>
            <a:ext cx="118864" cy="9716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Organigramme : Connecteur 22"/>
          <p:cNvSpPr/>
          <p:nvPr/>
        </p:nvSpPr>
        <p:spPr>
          <a:xfrm flipH="1">
            <a:off x="4716016" y="4699992"/>
            <a:ext cx="118864" cy="9716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Organigramme : Connecteur 23"/>
          <p:cNvSpPr/>
          <p:nvPr/>
        </p:nvSpPr>
        <p:spPr>
          <a:xfrm flipH="1">
            <a:off x="4783832" y="4437112"/>
            <a:ext cx="118864" cy="9716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Organigramme : Connecteur 24"/>
          <p:cNvSpPr/>
          <p:nvPr/>
        </p:nvSpPr>
        <p:spPr>
          <a:xfrm flipH="1">
            <a:off x="5025008" y="4699992"/>
            <a:ext cx="118864" cy="9716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Organigramme : Connecteur 25"/>
          <p:cNvSpPr/>
          <p:nvPr/>
        </p:nvSpPr>
        <p:spPr>
          <a:xfrm flipH="1">
            <a:off x="5359896" y="4437112"/>
            <a:ext cx="118864" cy="9716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Organigramme : Connecteur 26"/>
          <p:cNvSpPr/>
          <p:nvPr/>
        </p:nvSpPr>
        <p:spPr>
          <a:xfrm flipH="1">
            <a:off x="4389512" y="4589512"/>
            <a:ext cx="118864" cy="9716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Organigramme : Connecteur 27"/>
          <p:cNvSpPr/>
          <p:nvPr/>
        </p:nvSpPr>
        <p:spPr>
          <a:xfrm flipH="1">
            <a:off x="4125119" y="4811799"/>
            <a:ext cx="118864" cy="9716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Organigramme : Connecteur 28"/>
          <p:cNvSpPr/>
          <p:nvPr/>
        </p:nvSpPr>
        <p:spPr>
          <a:xfrm flipH="1">
            <a:off x="4148336" y="4589512"/>
            <a:ext cx="118864" cy="9716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Organigramme : Connecteur 29"/>
          <p:cNvSpPr/>
          <p:nvPr/>
        </p:nvSpPr>
        <p:spPr>
          <a:xfrm flipH="1">
            <a:off x="4389512" y="4852392"/>
            <a:ext cx="118864" cy="9716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Organigramme : Connecteur 30"/>
          <p:cNvSpPr/>
          <p:nvPr/>
        </p:nvSpPr>
        <p:spPr>
          <a:xfrm flipH="1">
            <a:off x="4724400" y="4589512"/>
            <a:ext cx="118864" cy="9716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Organigramme : Connecteur 31"/>
          <p:cNvSpPr/>
          <p:nvPr/>
        </p:nvSpPr>
        <p:spPr>
          <a:xfrm flipH="1">
            <a:off x="4499992" y="4581128"/>
            <a:ext cx="118864" cy="9716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Organigramme : Connecteur 32"/>
          <p:cNvSpPr/>
          <p:nvPr/>
        </p:nvSpPr>
        <p:spPr>
          <a:xfrm flipH="1">
            <a:off x="4277519" y="4964199"/>
            <a:ext cx="118864" cy="9716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Organigramme : Connecteur 33"/>
          <p:cNvSpPr/>
          <p:nvPr/>
        </p:nvSpPr>
        <p:spPr>
          <a:xfrm flipH="1">
            <a:off x="4603823" y="4831221"/>
            <a:ext cx="128389" cy="106313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Organigramme : Connecteur 34"/>
          <p:cNvSpPr/>
          <p:nvPr/>
        </p:nvSpPr>
        <p:spPr>
          <a:xfrm flipH="1">
            <a:off x="4541912" y="5004792"/>
            <a:ext cx="118864" cy="9716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Organigramme : Connecteur 35"/>
          <p:cNvSpPr/>
          <p:nvPr/>
        </p:nvSpPr>
        <p:spPr>
          <a:xfrm flipH="1">
            <a:off x="4876800" y="4741912"/>
            <a:ext cx="118864" cy="9716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Organigramme : Connecteur 36"/>
          <p:cNvSpPr/>
          <p:nvPr/>
        </p:nvSpPr>
        <p:spPr>
          <a:xfrm flipH="1">
            <a:off x="5177408" y="4589512"/>
            <a:ext cx="118864" cy="9716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Organigramme : Connecteur 37"/>
          <p:cNvSpPr/>
          <p:nvPr/>
        </p:nvSpPr>
        <p:spPr>
          <a:xfrm flipH="1">
            <a:off x="5029200" y="4811799"/>
            <a:ext cx="118864" cy="9716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Organigramme : Connecteur 38"/>
          <p:cNvSpPr/>
          <p:nvPr/>
        </p:nvSpPr>
        <p:spPr>
          <a:xfrm flipH="1">
            <a:off x="4936232" y="4589512"/>
            <a:ext cx="118864" cy="9716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Organigramme : Connecteur 39"/>
          <p:cNvSpPr/>
          <p:nvPr/>
        </p:nvSpPr>
        <p:spPr>
          <a:xfrm flipH="1">
            <a:off x="5177408" y="4852392"/>
            <a:ext cx="118864" cy="9716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Organigramme : Connecteur 40"/>
          <p:cNvSpPr/>
          <p:nvPr/>
        </p:nvSpPr>
        <p:spPr>
          <a:xfrm flipH="1">
            <a:off x="5512296" y="4589512"/>
            <a:ext cx="118864" cy="9716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Organigramme : Connecteur 41"/>
          <p:cNvSpPr/>
          <p:nvPr/>
        </p:nvSpPr>
        <p:spPr>
          <a:xfrm flipH="1">
            <a:off x="4837162" y="4891211"/>
            <a:ext cx="118864" cy="9716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Organigramme : Connecteur 42"/>
          <p:cNvSpPr/>
          <p:nvPr/>
        </p:nvSpPr>
        <p:spPr>
          <a:xfrm flipH="1">
            <a:off x="4725169" y="5003018"/>
            <a:ext cx="118864" cy="9716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Organigramme : Connecteur 43"/>
          <p:cNvSpPr/>
          <p:nvPr/>
        </p:nvSpPr>
        <p:spPr>
          <a:xfrm flipH="1">
            <a:off x="4989562" y="5043611"/>
            <a:ext cx="118864" cy="9716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Organigramme : Connecteur 44"/>
          <p:cNvSpPr/>
          <p:nvPr/>
        </p:nvSpPr>
        <p:spPr>
          <a:xfrm flipH="1">
            <a:off x="5393432" y="4690020"/>
            <a:ext cx="118864" cy="9716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Organigramme : Connecteur 45"/>
          <p:cNvSpPr/>
          <p:nvPr/>
        </p:nvSpPr>
        <p:spPr>
          <a:xfrm flipH="1">
            <a:off x="5281439" y="4801827"/>
            <a:ext cx="118864" cy="9716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Organigramme : Connecteur 46"/>
          <p:cNvSpPr/>
          <p:nvPr/>
        </p:nvSpPr>
        <p:spPr>
          <a:xfrm flipH="1">
            <a:off x="5545832" y="4842420"/>
            <a:ext cx="118864" cy="9716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Organigramme : Connecteur 47"/>
          <p:cNvSpPr/>
          <p:nvPr/>
        </p:nvSpPr>
        <p:spPr>
          <a:xfrm flipH="1">
            <a:off x="5154166" y="4870387"/>
            <a:ext cx="118864" cy="9716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" name="Organigramme : Connecteur 48"/>
          <p:cNvSpPr/>
          <p:nvPr/>
        </p:nvSpPr>
        <p:spPr>
          <a:xfrm flipH="1">
            <a:off x="5042173" y="4982194"/>
            <a:ext cx="118864" cy="9716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" name="Organigramme : Connecteur 49"/>
          <p:cNvSpPr/>
          <p:nvPr/>
        </p:nvSpPr>
        <p:spPr>
          <a:xfrm flipH="1">
            <a:off x="5306566" y="5022787"/>
            <a:ext cx="118864" cy="9716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1" name="Organigramme : Connecteur 50"/>
          <p:cNvSpPr/>
          <p:nvPr/>
        </p:nvSpPr>
        <p:spPr>
          <a:xfrm flipH="1">
            <a:off x="4597152" y="5301208"/>
            <a:ext cx="118864" cy="9716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2" name="Organigramme : Connecteur 51"/>
          <p:cNvSpPr/>
          <p:nvPr/>
        </p:nvSpPr>
        <p:spPr>
          <a:xfrm flipH="1">
            <a:off x="4400575" y="5445224"/>
            <a:ext cx="118864" cy="9716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3" name="Organigramme : Connecteur 52"/>
          <p:cNvSpPr/>
          <p:nvPr/>
        </p:nvSpPr>
        <p:spPr>
          <a:xfrm flipH="1">
            <a:off x="4597152" y="5564088"/>
            <a:ext cx="118864" cy="9716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4" name="Organigramme : Connecteur 53"/>
          <p:cNvSpPr/>
          <p:nvPr/>
        </p:nvSpPr>
        <p:spPr>
          <a:xfrm flipH="1">
            <a:off x="4487441" y="3717032"/>
            <a:ext cx="118864" cy="9716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5" name="Organigramme : Connecteur 54"/>
          <p:cNvSpPr/>
          <p:nvPr/>
        </p:nvSpPr>
        <p:spPr>
          <a:xfrm flipH="1">
            <a:off x="4487441" y="3979912"/>
            <a:ext cx="118864" cy="9716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6" name="Organigramme : Connecteur 55"/>
          <p:cNvSpPr/>
          <p:nvPr/>
        </p:nvSpPr>
        <p:spPr>
          <a:xfrm flipH="1">
            <a:off x="4631432" y="3940299"/>
            <a:ext cx="118864" cy="9716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7" name="Organigramme : Connecteur 56"/>
          <p:cNvSpPr/>
          <p:nvPr/>
        </p:nvSpPr>
        <p:spPr>
          <a:xfrm flipH="1">
            <a:off x="4398665" y="3869432"/>
            <a:ext cx="118864" cy="9716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8" name="Organigramme : Connecteur 57"/>
          <p:cNvSpPr/>
          <p:nvPr/>
        </p:nvSpPr>
        <p:spPr>
          <a:xfrm flipH="1">
            <a:off x="4616599" y="4150307"/>
            <a:ext cx="118864" cy="9716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60" name="Connecteur droit avec flèche 59"/>
          <p:cNvCxnSpPr/>
          <p:nvPr/>
        </p:nvCxnSpPr>
        <p:spPr>
          <a:xfrm>
            <a:off x="6588224" y="4028492"/>
            <a:ext cx="0" cy="1513892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 droit avec flèche 62"/>
          <p:cNvCxnSpPr/>
          <p:nvPr/>
        </p:nvCxnSpPr>
        <p:spPr>
          <a:xfrm>
            <a:off x="3923928" y="4365104"/>
            <a:ext cx="0" cy="864096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ZoneTexte 65"/>
          <p:cNvSpPr txBox="1"/>
          <p:nvPr/>
        </p:nvSpPr>
        <p:spPr>
          <a:xfrm>
            <a:off x="6732240" y="4571836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Hauteur calculée</a:t>
            </a:r>
            <a:endParaRPr lang="en-GB" dirty="0"/>
          </a:p>
        </p:txBody>
      </p:sp>
      <p:sp>
        <p:nvSpPr>
          <p:cNvPr id="67" name="ZoneTexte 66"/>
          <p:cNvSpPr txBox="1"/>
          <p:nvPr/>
        </p:nvSpPr>
        <p:spPr>
          <a:xfrm>
            <a:off x="1691680" y="4563906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Hauteur réelle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53033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ATON </a:t>
            </a:r>
            <a:r>
              <a:rPr lang="fr-FR" dirty="0"/>
              <a:t>: 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>Démonstration </a:t>
            </a:r>
            <a:r>
              <a:rPr lang="fr-FR" dirty="0"/>
              <a:t>:</a:t>
            </a:r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8460432" y="6453336"/>
            <a:ext cx="576063" cy="365125"/>
          </a:xfrm>
        </p:spPr>
        <p:txBody>
          <a:bodyPr/>
          <a:lstStyle/>
          <a:p>
            <a:fld id="{452F87BB-8DC9-43A7-8320-75B58D018AF4}" type="slidenum">
              <a:rPr lang="en-GB" smtClean="0">
                <a:solidFill>
                  <a:schemeClr val="tx1"/>
                </a:solidFill>
              </a:rPr>
              <a:t>23</a:t>
            </a:fld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8384" y="4986"/>
            <a:ext cx="932053" cy="1398080"/>
          </a:xfrm>
          <a:prstGeom prst="rect">
            <a:avLst/>
          </a:prstGeom>
        </p:spPr>
      </p:pic>
      <p:pic>
        <p:nvPicPr>
          <p:cNvPr id="5" name="Espace réservé du contenu 4">
            <a:hlinkClick r:id="rId3" action="ppaction://hlinkfile"/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9346" y="1537966"/>
            <a:ext cx="3490846" cy="5236270"/>
          </a:xfrm>
        </p:spPr>
      </p:pic>
    </p:spTree>
    <p:extLst>
      <p:ext uri="{BB962C8B-B14F-4D97-AF65-F5344CB8AC3E}">
        <p14:creationId xmlns:p14="http://schemas.microsoft.com/office/powerpoint/2010/main" val="4058293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conclusion </a:t>
            </a:r>
            <a:r>
              <a:rPr lang="fr-FR" dirty="0"/>
              <a:t>: 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>Projet </a:t>
            </a:r>
            <a:r>
              <a:rPr lang="fr-FR" dirty="0"/>
              <a:t>:</a:t>
            </a:r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8460432" y="6453336"/>
            <a:ext cx="576063" cy="365125"/>
          </a:xfrm>
        </p:spPr>
        <p:txBody>
          <a:bodyPr/>
          <a:lstStyle/>
          <a:p>
            <a:fld id="{452F87BB-8DC9-43A7-8320-75B58D018AF4}" type="slidenum">
              <a:rPr lang="en-GB" smtClean="0">
                <a:solidFill>
                  <a:schemeClr val="tx1"/>
                </a:solidFill>
              </a:rPr>
              <a:t>24</a:t>
            </a:fld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 smtClean="0"/>
              <a:t>SUB : un </a:t>
            </a:r>
            <a:r>
              <a:rPr lang="fr-FR" dirty="0"/>
              <a:t>outil d’aide à la prise de décision </a:t>
            </a:r>
            <a:endParaRPr lang="fr-FR" dirty="0" smtClean="0"/>
          </a:p>
          <a:p>
            <a:pPr marL="714375" indent="-352425">
              <a:buFont typeface="Arial" panose="020B0604020202020204" pitchFamily="34" charset="0"/>
              <a:buChar char="•"/>
            </a:pPr>
            <a:r>
              <a:rPr lang="fr-FR" dirty="0"/>
              <a:t>T</a:t>
            </a:r>
            <a:r>
              <a:rPr lang="fr-FR" dirty="0" smtClean="0"/>
              <a:t>rès </a:t>
            </a:r>
            <a:r>
              <a:rPr lang="fr-FR" dirty="0"/>
              <a:t>utile pour les agents de la ville </a:t>
            </a:r>
            <a:r>
              <a:rPr lang="fr-FR" dirty="0" smtClean="0"/>
              <a:t>d’Ottawa</a:t>
            </a:r>
          </a:p>
          <a:p>
            <a:pPr marL="714375" indent="-352425">
              <a:buFont typeface="Arial" panose="020B0604020202020204" pitchFamily="34" charset="0"/>
              <a:buChar char="•"/>
            </a:pPr>
            <a:r>
              <a:rPr lang="fr-FR" dirty="0" smtClean="0"/>
              <a:t>Lecture de données facilitée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 smtClean="0"/>
              <a:t>ATON : un outil expérimental</a:t>
            </a:r>
          </a:p>
          <a:p>
            <a:pPr marL="714375" indent="-342900">
              <a:buFont typeface="Arial" panose="020B0604020202020204" pitchFamily="34" charset="0"/>
              <a:buChar char="•"/>
            </a:pPr>
            <a:r>
              <a:rPr lang="fr-FR" dirty="0" smtClean="0"/>
              <a:t>Calculs non qualifiés</a:t>
            </a:r>
          </a:p>
          <a:p>
            <a:pPr marL="714375" indent="-342900">
              <a:buFont typeface="Arial" panose="020B0604020202020204" pitchFamily="34" charset="0"/>
              <a:buChar char="•"/>
            </a:pPr>
            <a:r>
              <a:rPr lang="fr-FR" dirty="0" smtClean="0"/>
              <a:t>Création de nuage de points peu couteux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28110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conclusion </a:t>
            </a:r>
            <a:r>
              <a:rPr lang="fr-FR" dirty="0"/>
              <a:t>: 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>Personnelle </a:t>
            </a:r>
            <a:r>
              <a:rPr lang="fr-FR" dirty="0"/>
              <a:t>:</a:t>
            </a:r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8460432" y="6453336"/>
            <a:ext cx="576063" cy="365125"/>
          </a:xfrm>
        </p:spPr>
        <p:txBody>
          <a:bodyPr/>
          <a:lstStyle/>
          <a:p>
            <a:fld id="{452F87BB-8DC9-43A7-8320-75B58D018AF4}" type="slidenum">
              <a:rPr lang="en-GB" smtClean="0">
                <a:solidFill>
                  <a:schemeClr val="tx1"/>
                </a:solidFill>
              </a:rPr>
              <a:t>25</a:t>
            </a:fld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 smtClean="0"/>
              <a:t>Utilisation de nouvelles technologies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/>
              <a:t>Approfondissement de </a:t>
            </a:r>
            <a:r>
              <a:rPr lang="fr-FR" dirty="0" smtClean="0"/>
              <a:t>Java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/>
              <a:t>Recherche universitaire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/>
              <a:t>Pays étranger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38029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Perspective :</a:t>
            </a:r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8460432" y="6453336"/>
            <a:ext cx="576063" cy="365125"/>
          </a:xfrm>
        </p:spPr>
        <p:txBody>
          <a:bodyPr/>
          <a:lstStyle/>
          <a:p>
            <a:fld id="{452F87BB-8DC9-43A7-8320-75B58D018AF4}" type="slidenum">
              <a:rPr lang="en-GB" smtClean="0">
                <a:solidFill>
                  <a:schemeClr val="tx1"/>
                </a:solidFill>
              </a:rPr>
              <a:t>26</a:t>
            </a:fld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 smtClean="0"/>
              <a:t>SUB utilisé par les agents de la ville d’Ottawa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 smtClean="0"/>
              <a:t>Lenovo viens d’annoncer la sortie d’un téléphone contenant la technologie du projet Tango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02181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661120" y="152718"/>
            <a:ext cx="5791200" cy="1371600"/>
          </a:xfrm>
        </p:spPr>
        <p:txBody>
          <a:bodyPr/>
          <a:lstStyle/>
          <a:p>
            <a:pPr algn="ctr"/>
            <a:r>
              <a:rPr lang="fr-FR" dirty="0" smtClean="0"/>
              <a:t>MERCI Pour votre attention</a:t>
            </a:r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8460432" y="6453336"/>
            <a:ext cx="576063" cy="365125"/>
          </a:xfrm>
        </p:spPr>
        <p:txBody>
          <a:bodyPr/>
          <a:lstStyle/>
          <a:p>
            <a:fld id="{452F87BB-8DC9-43A7-8320-75B58D018AF4}" type="slidenum">
              <a:rPr lang="en-GB" smtClean="0">
                <a:solidFill>
                  <a:schemeClr val="tx1"/>
                </a:solidFill>
              </a:rPr>
              <a:t>27</a:t>
            </a:fld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844824"/>
            <a:ext cx="3565216" cy="2005434"/>
          </a:xfrm>
        </p:spPr>
      </p:pic>
      <p:pic>
        <p:nvPicPr>
          <p:cNvPr id="6" name="Espace réservé du contenu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844824"/>
            <a:ext cx="3565216" cy="2005434"/>
          </a:xfrm>
          <a:prstGeom prst="rect">
            <a:avLst/>
          </a:prstGeom>
        </p:spPr>
      </p:pic>
      <p:pic>
        <p:nvPicPr>
          <p:cNvPr id="7" name="Espace réservé du contenu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4077072"/>
            <a:ext cx="3565216" cy="2005434"/>
          </a:xfrm>
          <a:prstGeom prst="rect">
            <a:avLst/>
          </a:prstGeom>
        </p:spPr>
      </p:pic>
      <p:pic>
        <p:nvPicPr>
          <p:cNvPr id="8" name="Espace réservé du contenu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4077072"/>
            <a:ext cx="3565216" cy="2005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22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PLAN :</a:t>
            </a:r>
            <a:endParaRPr lang="en-GB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fr-FR" dirty="0" smtClean="0"/>
              <a:t>Première application : SUB</a:t>
            </a:r>
          </a:p>
          <a:p>
            <a:pPr marL="990600" indent="-514350">
              <a:buFont typeface="+mj-lt"/>
              <a:buAutoNum type="romanLcPeriod"/>
            </a:pPr>
            <a:r>
              <a:rPr lang="fr-FR" dirty="0" smtClean="0"/>
              <a:t>Contexte</a:t>
            </a:r>
          </a:p>
          <a:p>
            <a:pPr marL="990600" indent="-514350">
              <a:buFont typeface="+mj-lt"/>
              <a:buAutoNum type="romanLcPeriod"/>
            </a:pPr>
            <a:r>
              <a:rPr lang="fr-FR" dirty="0" smtClean="0"/>
              <a:t>Fonctionnement</a:t>
            </a:r>
          </a:p>
          <a:p>
            <a:pPr marL="990600" indent="-514350">
              <a:buFont typeface="+mj-lt"/>
              <a:buAutoNum type="romanLcPeriod"/>
            </a:pPr>
            <a:r>
              <a:rPr lang="fr-FR" dirty="0" smtClean="0"/>
              <a:t>Démonstration</a:t>
            </a:r>
          </a:p>
          <a:p>
            <a:r>
              <a:rPr lang="fr-FR" dirty="0" smtClean="0"/>
              <a:t>2.   Deuxième </a:t>
            </a:r>
            <a:r>
              <a:rPr lang="fr-FR" dirty="0"/>
              <a:t>application : </a:t>
            </a:r>
            <a:r>
              <a:rPr lang="fr-FR" dirty="0" smtClean="0"/>
              <a:t>ATON</a:t>
            </a:r>
            <a:endParaRPr lang="fr-FR" dirty="0"/>
          </a:p>
          <a:p>
            <a:pPr marL="990600" indent="-514350">
              <a:buFont typeface="+mj-lt"/>
              <a:buAutoNum type="romanLcPeriod"/>
            </a:pPr>
            <a:r>
              <a:rPr lang="fr-FR" dirty="0"/>
              <a:t>Contexte</a:t>
            </a:r>
          </a:p>
          <a:p>
            <a:pPr marL="990600" indent="-514350">
              <a:buFont typeface="+mj-lt"/>
              <a:buAutoNum type="romanLcPeriod"/>
            </a:pPr>
            <a:r>
              <a:rPr lang="fr-FR" dirty="0"/>
              <a:t>Fonctionnement</a:t>
            </a:r>
          </a:p>
          <a:p>
            <a:pPr marL="990600" indent="-514350">
              <a:buFont typeface="+mj-lt"/>
              <a:buAutoNum type="romanLcPeriod"/>
            </a:pPr>
            <a:r>
              <a:rPr lang="fr-FR" dirty="0"/>
              <a:t>Démonstration </a:t>
            </a:r>
          </a:p>
          <a:p>
            <a:pPr marL="476250" indent="-476250"/>
            <a:r>
              <a:rPr lang="fr-FR" dirty="0" smtClean="0"/>
              <a:t>Conclusions	</a:t>
            </a:r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8665651" y="6453336"/>
            <a:ext cx="478349" cy="365125"/>
          </a:xfrm>
        </p:spPr>
        <p:txBody>
          <a:bodyPr/>
          <a:lstStyle/>
          <a:p>
            <a:fld id="{452F87BB-8DC9-43A7-8320-75B58D018AF4}" type="slidenum">
              <a:rPr lang="en-GB" smtClean="0">
                <a:solidFill>
                  <a:schemeClr val="tx1"/>
                </a:solidFill>
              </a:rPr>
              <a:t>3</a:t>
            </a:fld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3550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/>
            <a:r>
              <a:rPr lang="fr-FR" dirty="0"/>
              <a:t>Première application : SUB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659425" y="6453336"/>
            <a:ext cx="377071" cy="351815"/>
          </a:xfrm>
        </p:spPr>
        <p:txBody>
          <a:bodyPr/>
          <a:lstStyle/>
          <a:p>
            <a:fld id="{452F87BB-8DC9-43A7-8320-75B58D018AF4}" type="slidenum">
              <a:rPr lang="en-GB" smtClean="0">
                <a:solidFill>
                  <a:schemeClr val="tx1"/>
                </a:solidFill>
              </a:rPr>
              <a:t>4</a:t>
            </a:fld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3" y="1988840"/>
            <a:ext cx="6048673" cy="4032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473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SUB : </a:t>
            </a:r>
            <a:br>
              <a:rPr lang="fr-FR" dirty="0" smtClean="0"/>
            </a:br>
            <a:r>
              <a:rPr lang="fr-FR" dirty="0" smtClean="0"/>
              <a:t>Contexte :</a:t>
            </a:r>
            <a:endParaRPr lang="en-GB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/>
              <a:t>P</a:t>
            </a:r>
            <a:r>
              <a:rPr lang="fr-FR" dirty="0" smtClean="0"/>
              <a:t>our </a:t>
            </a:r>
            <a:r>
              <a:rPr lang="fr-FR" dirty="0"/>
              <a:t>les agents municipaux</a:t>
            </a:r>
            <a:endParaRPr lang="fr-FR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 smtClean="0"/>
              <a:t>Données disponibles </a:t>
            </a:r>
            <a:r>
              <a:rPr lang="fr-FR" dirty="0"/>
              <a:t>sur les </a:t>
            </a:r>
            <a:r>
              <a:rPr lang="fr-FR" dirty="0" smtClean="0"/>
              <a:t>bâtiments, sur </a:t>
            </a:r>
            <a:r>
              <a:rPr lang="fr-FR" dirty="0"/>
              <a:t>le </a:t>
            </a:r>
            <a:r>
              <a:rPr lang="fr-FR" dirty="0" smtClean="0"/>
              <a:t>sous-sol </a:t>
            </a:r>
            <a:r>
              <a:rPr lang="fr-FR" dirty="0"/>
              <a:t>géologique, et sur les failles </a:t>
            </a:r>
            <a:r>
              <a:rPr lang="fr-FR" dirty="0" smtClean="0"/>
              <a:t>géologiques.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8665651" y="6453336"/>
            <a:ext cx="478349" cy="365125"/>
          </a:xfrm>
        </p:spPr>
        <p:txBody>
          <a:bodyPr/>
          <a:lstStyle/>
          <a:p>
            <a:fld id="{452F87BB-8DC9-43A7-8320-75B58D018AF4}" type="slidenum">
              <a:rPr lang="en-GB" smtClean="0">
                <a:solidFill>
                  <a:schemeClr val="tx1"/>
                </a:solidFill>
              </a:rPr>
              <a:t>5</a:t>
            </a:fld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728" y="3212976"/>
            <a:ext cx="4464496" cy="2974708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8264" y="-3381"/>
            <a:ext cx="2016224" cy="1344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575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8264" y="-3381"/>
            <a:ext cx="2016224" cy="1344149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SUB : </a:t>
            </a:r>
            <a:r>
              <a:rPr lang="fr-FR" dirty="0" smtClean="0"/>
              <a:t>FONCTIONNEMENT :</a:t>
            </a:r>
            <a:endParaRPr lang="en-GB" dirty="0"/>
          </a:p>
        </p:txBody>
      </p:sp>
      <p:pic>
        <p:nvPicPr>
          <p:cNvPr id="6" name="Espace réservé du contenu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628800"/>
            <a:ext cx="7969546" cy="4892673"/>
          </a:xfr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8665651" y="6453336"/>
            <a:ext cx="478349" cy="365125"/>
          </a:xfrm>
        </p:spPr>
        <p:txBody>
          <a:bodyPr/>
          <a:lstStyle/>
          <a:p>
            <a:fld id="{452F87BB-8DC9-43A7-8320-75B58D018AF4}" type="slidenum">
              <a:rPr lang="en-GB" smtClean="0">
                <a:solidFill>
                  <a:schemeClr val="tx1"/>
                </a:solidFill>
              </a:rPr>
              <a:t>6</a:t>
            </a:fld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7" name="Espace réservé du contenu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38"/>
          <a:stretch/>
        </p:blipFill>
        <p:spPr>
          <a:xfrm>
            <a:off x="683568" y="140863"/>
            <a:ext cx="7704856" cy="6456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358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SUB : </a:t>
            </a:r>
            <a:r>
              <a:rPr lang="fr-FR" dirty="0" smtClean="0"/>
              <a:t>FONCTIONNEMENT :</a:t>
            </a:r>
            <a:endParaRPr lang="en-GB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Se localiser 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 smtClean="0"/>
              <a:t>Mini-carte permettant de s’orienter et d’estimer la qualité du positionnement.</a:t>
            </a:r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8665651" y="6453336"/>
            <a:ext cx="478349" cy="365125"/>
          </a:xfrm>
        </p:spPr>
        <p:txBody>
          <a:bodyPr/>
          <a:lstStyle/>
          <a:p>
            <a:fld id="{452F87BB-8DC9-43A7-8320-75B58D018AF4}" type="slidenum">
              <a:rPr lang="en-GB" smtClean="0">
                <a:solidFill>
                  <a:schemeClr val="tx1"/>
                </a:solidFill>
              </a:rPr>
              <a:t>7</a:t>
            </a:fld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2912647"/>
            <a:ext cx="5760640" cy="3600400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8264" y="-3381"/>
            <a:ext cx="2016224" cy="1344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837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SUB : </a:t>
            </a:r>
            <a:r>
              <a:rPr lang="fr-FR" dirty="0" smtClean="0"/>
              <a:t>FONCTIONNEMENT :</a:t>
            </a:r>
            <a:endParaRPr lang="en-GB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Observer les données sur les bâtiments 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/>
              <a:t>Données affichées en réalité augmentée au-dessus du </a:t>
            </a:r>
            <a:r>
              <a:rPr lang="fr-FR" dirty="0" smtClean="0"/>
              <a:t>POI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 smtClean="0"/>
              <a:t>Projection perspective</a:t>
            </a:r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8665651" y="6453336"/>
            <a:ext cx="478349" cy="365125"/>
          </a:xfrm>
        </p:spPr>
        <p:txBody>
          <a:bodyPr/>
          <a:lstStyle/>
          <a:p>
            <a:fld id="{452F87BB-8DC9-43A7-8320-75B58D018AF4}" type="slidenum">
              <a:rPr lang="en-GB" smtClean="0">
                <a:solidFill>
                  <a:schemeClr val="tx1"/>
                </a:solidFill>
              </a:rPr>
              <a:t>8</a:t>
            </a:fld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696" y="3212976"/>
            <a:ext cx="5513301" cy="3445813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308" t="16432" r="10821" b="46530"/>
          <a:stretch/>
        </p:blipFill>
        <p:spPr>
          <a:xfrm>
            <a:off x="692773" y="2780928"/>
            <a:ext cx="7799145" cy="3771298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8264" y="-3381"/>
            <a:ext cx="2016224" cy="1344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334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SUB : </a:t>
            </a:r>
            <a:r>
              <a:rPr lang="fr-FR" dirty="0" smtClean="0"/>
              <a:t>FONCTIONNEMENT :</a:t>
            </a:r>
            <a:endParaRPr lang="en-GB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Observer les données sur les bâtiments </a:t>
            </a:r>
            <a:r>
              <a:rPr lang="fr-FR" dirty="0" smtClean="0"/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 smtClean="0"/>
              <a:t>Pour améliorer la visibilité seuls les </a:t>
            </a:r>
            <a:r>
              <a:rPr lang="fr-FR" dirty="0" err="1" smtClean="0"/>
              <a:t>POIs</a:t>
            </a:r>
            <a:r>
              <a:rPr lang="fr-FR" dirty="0" smtClean="0"/>
              <a:t> les plus proches sont affichés</a:t>
            </a:r>
          </a:p>
          <a:p>
            <a:endParaRPr lang="fr-FR" dirty="0"/>
          </a:p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8665651" y="6453336"/>
            <a:ext cx="478349" cy="365125"/>
          </a:xfrm>
        </p:spPr>
        <p:txBody>
          <a:bodyPr/>
          <a:lstStyle/>
          <a:p>
            <a:fld id="{452F87BB-8DC9-43A7-8320-75B58D018AF4}" type="slidenum">
              <a:rPr lang="en-GB" smtClean="0">
                <a:solidFill>
                  <a:schemeClr val="tx1"/>
                </a:solidFill>
              </a:rPr>
              <a:t>9</a:t>
            </a:fld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3202578"/>
            <a:ext cx="5904656" cy="29091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3668" y="3140968"/>
            <a:ext cx="6264696" cy="35283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" name="Image 1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8264" y="-3381"/>
            <a:ext cx="2016224" cy="1344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707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ssentiel">
  <a:themeElements>
    <a:clrScheme name="Essentie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Essentie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sentiel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Essential</Template>
  <TotalTime>555</TotalTime>
  <Words>536</Words>
  <Application>Microsoft Office PowerPoint</Application>
  <PresentationFormat>Affichage à l'écran (4:3)</PresentationFormat>
  <Paragraphs>123</Paragraphs>
  <Slides>27</Slides>
  <Notes>0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27</vt:i4>
      </vt:variant>
    </vt:vector>
  </HeadingPairs>
  <TitlesOfParts>
    <vt:vector size="28" baseType="lpstr">
      <vt:lpstr>Essentiel</vt:lpstr>
      <vt:lpstr>Développement d’applications Android en réalité augmentée pour atténuer les risques liés aux séismes: </vt:lpstr>
      <vt:lpstr>INTRODUCTION :</vt:lpstr>
      <vt:lpstr>PLAN :</vt:lpstr>
      <vt:lpstr>Première application : SUB</vt:lpstr>
      <vt:lpstr>SUB :  Contexte :</vt:lpstr>
      <vt:lpstr>SUB : FONCTIONNEMENT :</vt:lpstr>
      <vt:lpstr>SUB : FONCTIONNEMENT :</vt:lpstr>
      <vt:lpstr>SUB : FONCTIONNEMENT :</vt:lpstr>
      <vt:lpstr>SUB : FONCTIONNEMENT :</vt:lpstr>
      <vt:lpstr>SUB : FONCTIONNEMENT :</vt:lpstr>
      <vt:lpstr>SUB : FONCTIONNEMENT :</vt:lpstr>
      <vt:lpstr>SUB : FONCTIONNEMENT :</vt:lpstr>
      <vt:lpstr>SUB : Démonstration :</vt:lpstr>
      <vt:lpstr>Deuxième application : aton</vt:lpstr>
      <vt:lpstr>ATON :  Contexte :</vt:lpstr>
      <vt:lpstr>ATON :  FONCTIONNEMENT :</vt:lpstr>
      <vt:lpstr>ATON :  FONCTIONNEMENT :</vt:lpstr>
      <vt:lpstr>ATON :  FONCTIONNEMENT :</vt:lpstr>
      <vt:lpstr>ATON :  FONCTIONNEMENT :</vt:lpstr>
      <vt:lpstr>ATON :  FONCTIONNEMENT :</vt:lpstr>
      <vt:lpstr>ATON :  FONCTIONNEMENT :</vt:lpstr>
      <vt:lpstr>ATON :  FONCTIONNEMENT :</vt:lpstr>
      <vt:lpstr>ATON :  Démonstration :</vt:lpstr>
      <vt:lpstr>conclusion :  Projet :</vt:lpstr>
      <vt:lpstr>conclusion :  Personnelle :</vt:lpstr>
      <vt:lpstr>Perspective :</vt:lpstr>
      <vt:lpstr>MERCI Pour votre attention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Développement d’applications Android en réalité augmentée pour atténuer les risques liés aux séismes: </dc:title>
  <dc:creator>Hugo BALTZ</dc:creator>
  <cp:lastModifiedBy>Hugo BALTZ</cp:lastModifiedBy>
  <cp:revision>115</cp:revision>
  <dcterms:created xsi:type="dcterms:W3CDTF">2016-09-11T13:56:14Z</dcterms:created>
  <dcterms:modified xsi:type="dcterms:W3CDTF">2016-09-11T23:12:14Z</dcterms:modified>
</cp:coreProperties>
</file>